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4" r:id="rId3"/>
    <p:sldId id="258" r:id="rId4"/>
    <p:sldId id="260" r:id="rId5"/>
    <p:sldId id="261" r:id="rId6"/>
    <p:sldId id="259" r:id="rId7"/>
    <p:sldId id="262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78766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93831" algn="l" defTabSz="78766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87664" algn="l" defTabSz="78766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81495" algn="l" defTabSz="78766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75328" algn="l" defTabSz="78766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69159" algn="l" defTabSz="78766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62992" algn="l" defTabSz="78766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756825" algn="l" defTabSz="78766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150656" algn="l" defTabSz="78766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63" autoAdjust="0"/>
  </p:normalViewPr>
  <p:slideViewPr>
    <p:cSldViewPr>
      <p:cViewPr varScale="1">
        <p:scale>
          <a:sx n="144" d="100"/>
          <a:sy n="144" d="100"/>
        </p:scale>
        <p:origin x="-96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6ACB7-FC2B-4373-BF8D-44EAA930758F}" type="datetimeFigureOut">
              <a:rPr lang="en-US" smtClean="0"/>
              <a:t>3/12/2013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4DA7E-D190-4C74-BD83-60FADBFD6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85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876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93831" algn="l" defTabSz="7876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87664" algn="l" defTabSz="7876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181495" algn="l" defTabSz="7876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575328" algn="l" defTabSz="7876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969159" algn="l" defTabSz="7876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362992" algn="l" defTabSz="7876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756825" algn="l" defTabSz="7876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3150656" algn="l" defTabSz="7876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4DA7E-D190-4C74-BD83-60FADBFD68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88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4DA7E-D190-4C74-BD83-60FADBFD68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46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3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7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1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75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69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6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56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50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1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38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87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8149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7532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691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362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7568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15065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93831" indent="0">
              <a:buNone/>
              <a:defRPr sz="1700" b="1"/>
            </a:lvl2pPr>
            <a:lvl3pPr marL="787664" indent="0">
              <a:buNone/>
              <a:defRPr sz="1600" b="1"/>
            </a:lvl3pPr>
            <a:lvl4pPr marL="1181495" indent="0">
              <a:buNone/>
              <a:defRPr sz="1400" b="1"/>
            </a:lvl4pPr>
            <a:lvl5pPr marL="1575328" indent="0">
              <a:buNone/>
              <a:defRPr sz="1400" b="1"/>
            </a:lvl5pPr>
            <a:lvl6pPr marL="1969159" indent="0">
              <a:buNone/>
              <a:defRPr sz="1400" b="1"/>
            </a:lvl6pPr>
            <a:lvl7pPr marL="2362992" indent="0">
              <a:buNone/>
              <a:defRPr sz="1400" b="1"/>
            </a:lvl7pPr>
            <a:lvl8pPr marL="2756825" indent="0">
              <a:buNone/>
              <a:defRPr sz="1400" b="1"/>
            </a:lvl8pPr>
            <a:lvl9pPr marL="315065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93831" indent="0">
              <a:buNone/>
              <a:defRPr sz="1700" b="1"/>
            </a:lvl2pPr>
            <a:lvl3pPr marL="787664" indent="0">
              <a:buNone/>
              <a:defRPr sz="1600" b="1"/>
            </a:lvl3pPr>
            <a:lvl4pPr marL="1181495" indent="0">
              <a:buNone/>
              <a:defRPr sz="1400" b="1"/>
            </a:lvl4pPr>
            <a:lvl5pPr marL="1575328" indent="0">
              <a:buNone/>
              <a:defRPr sz="1400" b="1"/>
            </a:lvl5pPr>
            <a:lvl6pPr marL="1969159" indent="0">
              <a:buNone/>
              <a:defRPr sz="1400" b="1"/>
            </a:lvl6pPr>
            <a:lvl7pPr marL="2362992" indent="0">
              <a:buNone/>
              <a:defRPr sz="1400" b="1"/>
            </a:lvl7pPr>
            <a:lvl8pPr marL="2756825" indent="0">
              <a:buNone/>
              <a:defRPr sz="1400" b="1"/>
            </a:lvl8pPr>
            <a:lvl9pPr marL="315065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88"/>
            <a:ext cx="5111750" cy="4389834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393831" indent="0">
              <a:buNone/>
              <a:defRPr sz="900"/>
            </a:lvl2pPr>
            <a:lvl3pPr marL="787664" indent="0">
              <a:buNone/>
              <a:defRPr sz="900"/>
            </a:lvl3pPr>
            <a:lvl4pPr marL="1181495" indent="0">
              <a:buNone/>
              <a:defRPr sz="800"/>
            </a:lvl4pPr>
            <a:lvl5pPr marL="1575328" indent="0">
              <a:buNone/>
              <a:defRPr sz="800"/>
            </a:lvl5pPr>
            <a:lvl6pPr marL="1969159" indent="0">
              <a:buNone/>
              <a:defRPr sz="800"/>
            </a:lvl6pPr>
            <a:lvl7pPr marL="2362992" indent="0">
              <a:buNone/>
              <a:defRPr sz="800"/>
            </a:lvl7pPr>
            <a:lvl8pPr marL="2756825" indent="0">
              <a:buNone/>
              <a:defRPr sz="800"/>
            </a:lvl8pPr>
            <a:lvl9pPr marL="315065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393831" indent="0">
              <a:buNone/>
              <a:defRPr sz="2300"/>
            </a:lvl2pPr>
            <a:lvl3pPr marL="787664" indent="0">
              <a:buNone/>
              <a:defRPr sz="2000"/>
            </a:lvl3pPr>
            <a:lvl4pPr marL="1181495" indent="0">
              <a:buNone/>
              <a:defRPr sz="1700"/>
            </a:lvl4pPr>
            <a:lvl5pPr marL="1575328" indent="0">
              <a:buNone/>
              <a:defRPr sz="1700"/>
            </a:lvl5pPr>
            <a:lvl6pPr marL="1969159" indent="0">
              <a:buNone/>
              <a:defRPr sz="1700"/>
            </a:lvl6pPr>
            <a:lvl7pPr marL="2362992" indent="0">
              <a:buNone/>
              <a:defRPr sz="1700"/>
            </a:lvl7pPr>
            <a:lvl8pPr marL="2756825" indent="0">
              <a:buNone/>
              <a:defRPr sz="1700"/>
            </a:lvl8pPr>
            <a:lvl9pPr marL="3150656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393831" indent="0">
              <a:buNone/>
              <a:defRPr sz="900"/>
            </a:lvl2pPr>
            <a:lvl3pPr marL="787664" indent="0">
              <a:buNone/>
              <a:defRPr sz="900"/>
            </a:lvl3pPr>
            <a:lvl4pPr marL="1181495" indent="0">
              <a:buNone/>
              <a:defRPr sz="800"/>
            </a:lvl4pPr>
            <a:lvl5pPr marL="1575328" indent="0">
              <a:buNone/>
              <a:defRPr sz="800"/>
            </a:lvl5pPr>
            <a:lvl6pPr marL="1969159" indent="0">
              <a:buNone/>
              <a:defRPr sz="800"/>
            </a:lvl6pPr>
            <a:lvl7pPr marL="2362992" indent="0">
              <a:buNone/>
              <a:defRPr sz="800"/>
            </a:lvl7pPr>
            <a:lvl8pPr marL="2756825" indent="0">
              <a:buNone/>
              <a:defRPr sz="800"/>
            </a:lvl8pPr>
            <a:lvl9pPr marL="315065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8766" tIns="39383" rIns="78766" bIns="3938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78766" tIns="39383" rIns="78766" bIns="3938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2"/>
            <a:ext cx="2133600" cy="273845"/>
          </a:xfrm>
          <a:prstGeom prst="rect">
            <a:avLst/>
          </a:prstGeom>
        </p:spPr>
        <p:txBody>
          <a:bodyPr vert="horz" lIns="78766" tIns="39383" rIns="78766" bIns="3938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2"/>
            <a:ext cx="2895600" cy="273845"/>
          </a:xfrm>
          <a:prstGeom prst="rect">
            <a:avLst/>
          </a:prstGeom>
        </p:spPr>
        <p:txBody>
          <a:bodyPr vert="horz" lIns="78766" tIns="39383" rIns="78766" bIns="3938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2"/>
            <a:ext cx="2133600" cy="273845"/>
          </a:xfrm>
          <a:prstGeom prst="rect">
            <a:avLst/>
          </a:prstGeom>
        </p:spPr>
        <p:txBody>
          <a:bodyPr vert="horz" lIns="78766" tIns="39383" rIns="78766" bIns="3938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87664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5373" indent="-295373" algn="l" defTabSz="78766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77" indent="-246145" algn="l" defTabSz="787664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84580" indent="-196916" algn="l" defTabSz="7876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8413" indent="-196916" algn="l" defTabSz="787664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2244" indent="-196916" algn="l" defTabSz="787664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6077" indent="-196916" algn="l" defTabSz="78766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9909" indent="-196916" algn="l" defTabSz="78766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53741" indent="-196916" algn="l" defTabSz="78766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47573" indent="-196916" algn="l" defTabSz="78766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76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3831" algn="l" defTabSz="7876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7664" algn="l" defTabSz="7876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1495" algn="l" defTabSz="7876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75328" algn="l" defTabSz="7876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9159" algn="l" defTabSz="7876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62992" algn="l" defTabSz="7876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56825" algn="l" defTabSz="7876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0656" algn="l" defTabSz="7876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g"/><Relationship Id="rId10" Type="http://schemas.openxmlformats.org/officeDocument/2006/relationships/image" Target="../media/image13.jpe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11" Type="http://schemas.openxmlformats.org/officeDocument/2006/relationships/image" Target="../media/image27.gif"/><Relationship Id="rId5" Type="http://schemas.openxmlformats.org/officeDocument/2006/relationships/image" Target="../media/image21.gif"/><Relationship Id="rId10" Type="http://schemas.openxmlformats.org/officeDocument/2006/relationships/image" Target="../media/image26.jpeg"/><Relationship Id="rId4" Type="http://schemas.openxmlformats.org/officeDocument/2006/relationships/image" Target="../media/image20.jp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86384"/>
            <a:ext cx="2433166" cy="24331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285750"/>
            <a:ext cx="8534400" cy="182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5000"/>
              </a:lnSpc>
              <a:spcBef>
                <a:spcPts val="600"/>
              </a:spcBef>
            </a:pPr>
            <a:r>
              <a:rPr lang="en-US" sz="2800" b="1" dirty="0" smtClean="0">
                <a:latin typeface="Tw Cen MT" pitchFamily="34" charset="0"/>
              </a:rPr>
              <a:t>The </a:t>
            </a:r>
            <a:r>
              <a:rPr lang="en-US" sz="2800" b="1" i="1" dirty="0" smtClean="0">
                <a:latin typeface="Tw Cen MT" pitchFamily="34" charset="0"/>
              </a:rPr>
              <a:t>Create</a:t>
            </a:r>
            <a:r>
              <a:rPr lang="en-US" sz="2800" b="1" dirty="0" smtClean="0">
                <a:latin typeface="Tw Cen MT" pitchFamily="34" charset="0"/>
              </a:rPr>
              <a:t> robot, by iRobot</a:t>
            </a:r>
          </a:p>
          <a:p>
            <a:pPr marL="182880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Tw Cen MT" pitchFamily="34" charset="0"/>
              </a:rPr>
              <a:t>Same as the 4000 series of the Roomba vacuum cleaner, but:</a:t>
            </a:r>
          </a:p>
          <a:p>
            <a:pPr marL="457200" lvl="1" indent="-182880">
              <a:lnSpc>
                <a:spcPct val="105000"/>
              </a:lnSpc>
              <a:buFont typeface="Arial" pitchFamily="34" charset="0"/>
              <a:buChar char="•"/>
            </a:pPr>
            <a:r>
              <a:rPr lang="en-US" sz="1400" dirty="0" smtClean="0">
                <a:latin typeface="Tw Cen MT" pitchFamily="34" charset="0"/>
              </a:rPr>
              <a:t>Without the vacuum and brush</a:t>
            </a:r>
          </a:p>
          <a:p>
            <a:pPr marL="457200" lvl="1" indent="-182880">
              <a:lnSpc>
                <a:spcPct val="105000"/>
              </a:lnSpc>
              <a:buFont typeface="Arial" pitchFamily="34" charset="0"/>
              <a:buChar char="•"/>
            </a:pPr>
            <a:r>
              <a:rPr lang="en-US" sz="1400" dirty="0" smtClean="0">
                <a:latin typeface="Tw Cen MT" pitchFamily="34" charset="0"/>
              </a:rPr>
              <a:t>With a port that gives easy access to the robot’s “brain”</a:t>
            </a:r>
          </a:p>
          <a:p>
            <a:pPr marL="679581" lvl="1" indent="-285750">
              <a:lnSpc>
                <a:spcPct val="105000"/>
              </a:lnSpc>
              <a:buFont typeface="Arial" pitchFamily="34" charset="0"/>
              <a:buChar char="•"/>
            </a:pPr>
            <a:endParaRPr lang="en-US" sz="1400" dirty="0" smtClean="0">
              <a:latin typeface="Tw Cen MT" pitchFamily="34" charset="0"/>
            </a:endParaRPr>
          </a:p>
          <a:p>
            <a:pPr marL="679581" lvl="1" indent="-28575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400" dirty="0" smtClean="0">
              <a:latin typeface="Tw Cen M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42644"/>
            <a:ext cx="2575744" cy="22007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19" y="2802967"/>
            <a:ext cx="3358797" cy="1820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692" y="1018744"/>
            <a:ext cx="1447800" cy="1447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62000" y="4171950"/>
            <a:ext cx="3581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Students:  These slides present important background information, but are NOT something to memorize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537" y="133350"/>
            <a:ext cx="1650852" cy="123813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809963" y="2840239"/>
            <a:ext cx="762000" cy="16365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54683" y="2535439"/>
            <a:ext cx="381000" cy="3551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3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858" y="285750"/>
            <a:ext cx="8534400" cy="461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5000"/>
              </a:lnSpc>
              <a:spcBef>
                <a:spcPts val="600"/>
              </a:spcBef>
            </a:pPr>
            <a:r>
              <a:rPr lang="en-US" sz="2800" b="1" dirty="0" smtClean="0">
                <a:latin typeface="Tw Cen MT" pitchFamily="34" charset="0"/>
              </a:rPr>
              <a:t>Robot hardware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1800" dirty="0" smtClean="0">
                <a:latin typeface="Tw Cen MT" pitchFamily="34" charset="0"/>
              </a:rPr>
              <a:t>Robots generally have:</a:t>
            </a:r>
          </a:p>
          <a:p>
            <a:pPr marL="182880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i="1" dirty="0" smtClean="0">
                <a:latin typeface="Tw Cen MT" pitchFamily="34" charset="0"/>
              </a:rPr>
              <a:t>Effectors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1800" dirty="0" smtClean="0">
                <a:latin typeface="Tw Cen MT" pitchFamily="34" charset="0"/>
              </a:rPr>
              <a:t>– allow the robot to take an action, e.g.:</a:t>
            </a:r>
          </a:p>
          <a:p>
            <a:pPr lvl="1">
              <a:lnSpc>
                <a:spcPct val="105000"/>
              </a:lnSpc>
              <a:spcBef>
                <a:spcPts val="600"/>
              </a:spcBef>
            </a:pPr>
            <a:r>
              <a:rPr lang="en-US" sz="1800" dirty="0" smtClean="0">
                <a:latin typeface="Tw Cen MT"/>
              </a:rPr>
              <a:t>• </a:t>
            </a:r>
            <a:r>
              <a:rPr lang="en-US" sz="1800" dirty="0" smtClean="0">
                <a:latin typeface="Tw Cen MT" pitchFamily="34" charset="0"/>
              </a:rPr>
              <a:t>Move	</a:t>
            </a:r>
            <a:r>
              <a:rPr lang="en-US" sz="1800" dirty="0" smtClean="0">
                <a:latin typeface="Tw Cen MT"/>
              </a:rPr>
              <a:t>• </a:t>
            </a:r>
            <a:r>
              <a:rPr lang="en-US" sz="1800" dirty="0" smtClean="0">
                <a:latin typeface="Tw Cen MT" pitchFamily="34" charset="0"/>
              </a:rPr>
              <a:t>Grasp		</a:t>
            </a:r>
            <a:r>
              <a:rPr lang="en-US" sz="1800" dirty="0">
                <a:latin typeface="Tw Cen MT"/>
              </a:rPr>
              <a:t> </a:t>
            </a:r>
            <a:r>
              <a:rPr lang="en-US" sz="1800" dirty="0" smtClean="0">
                <a:latin typeface="Tw Cen MT"/>
              </a:rPr>
              <a:t>•</a:t>
            </a:r>
            <a:r>
              <a:rPr lang="en-US" sz="1800" dirty="0">
                <a:latin typeface="Tw Cen MT" pitchFamily="34" charset="0"/>
              </a:rPr>
              <a:t> </a:t>
            </a:r>
            <a:r>
              <a:rPr lang="en-US" sz="1800" dirty="0" smtClean="0">
                <a:latin typeface="Tw Cen MT" pitchFamily="34" charset="0"/>
              </a:rPr>
              <a:t>Touch		</a:t>
            </a:r>
            <a:r>
              <a:rPr lang="en-US" sz="1800" dirty="0">
                <a:latin typeface="Tw Cen MT"/>
              </a:rPr>
              <a:t> </a:t>
            </a:r>
            <a:r>
              <a:rPr lang="en-US" sz="1800" dirty="0" smtClean="0">
                <a:latin typeface="Tw Cen MT"/>
              </a:rPr>
              <a:t>•</a:t>
            </a:r>
            <a:r>
              <a:rPr lang="en-US" sz="1800" dirty="0">
                <a:latin typeface="Tw Cen MT" pitchFamily="34" charset="0"/>
              </a:rPr>
              <a:t> </a:t>
            </a:r>
            <a:r>
              <a:rPr lang="en-US" sz="1800" dirty="0" smtClean="0">
                <a:latin typeface="Tw Cen MT" pitchFamily="34" charset="0"/>
              </a:rPr>
              <a:t>Talk</a:t>
            </a:r>
          </a:p>
          <a:p>
            <a:pPr lvl="1">
              <a:lnSpc>
                <a:spcPct val="105000"/>
              </a:lnSpc>
              <a:spcBef>
                <a:spcPts val="600"/>
              </a:spcBef>
            </a:pPr>
            <a:endParaRPr lang="en-US" sz="1800" dirty="0" smtClean="0">
              <a:latin typeface="Tw Cen MT" pitchFamily="34" charset="0"/>
            </a:endParaRPr>
          </a:p>
          <a:p>
            <a:pPr marL="182880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i="1" dirty="0">
                <a:latin typeface="Tw Cen MT" pitchFamily="34" charset="0"/>
              </a:rPr>
              <a:t>Actuators </a:t>
            </a:r>
            <a:r>
              <a:rPr lang="en-US" sz="1800" dirty="0">
                <a:latin typeface="Tw Cen MT" pitchFamily="34" charset="0"/>
              </a:rPr>
              <a:t>– mechanisms </a:t>
            </a:r>
            <a:r>
              <a:rPr lang="en-US" sz="1800" dirty="0" smtClean="0">
                <a:latin typeface="Tw Cen MT" pitchFamily="34" charset="0"/>
              </a:rPr>
              <a:t>that drive </a:t>
            </a:r>
            <a:r>
              <a:rPr lang="en-US" sz="1800" dirty="0">
                <a:latin typeface="Tw Cen MT" pitchFamily="34" charset="0"/>
              </a:rPr>
              <a:t>the effectors, e.g.:</a:t>
            </a:r>
          </a:p>
          <a:p>
            <a:pPr marL="393833" lvl="2">
              <a:lnSpc>
                <a:spcPct val="105000"/>
              </a:lnSpc>
              <a:spcBef>
                <a:spcPts val="600"/>
              </a:spcBef>
            </a:pPr>
            <a:r>
              <a:rPr lang="en-US" sz="1800" dirty="0">
                <a:latin typeface="Tw Cen MT"/>
              </a:rPr>
              <a:t>• </a:t>
            </a:r>
            <a:r>
              <a:rPr lang="en-US" sz="1800" dirty="0" smtClean="0">
                <a:latin typeface="Tw Cen MT" pitchFamily="34" charset="0"/>
              </a:rPr>
              <a:t>Motors </a:t>
            </a:r>
            <a:r>
              <a:rPr lang="en-US" sz="1800" dirty="0">
                <a:latin typeface="Tw Cen MT" pitchFamily="34" charset="0"/>
              </a:rPr>
              <a:t>/ </a:t>
            </a:r>
            <a:r>
              <a:rPr lang="en-US" sz="1800" dirty="0" smtClean="0">
                <a:latin typeface="Tw Cen MT" pitchFamily="34" charset="0"/>
              </a:rPr>
              <a:t>servos	</a:t>
            </a:r>
            <a:r>
              <a:rPr lang="en-US" sz="1800" dirty="0">
                <a:latin typeface="Tw Cen MT"/>
              </a:rPr>
              <a:t> • </a:t>
            </a:r>
            <a:r>
              <a:rPr lang="en-US" sz="1800" dirty="0" smtClean="0">
                <a:latin typeface="Tw Cen MT" pitchFamily="34" charset="0"/>
              </a:rPr>
              <a:t>Hydraulics	</a:t>
            </a:r>
            <a:r>
              <a:rPr lang="en-US" sz="1800" dirty="0">
                <a:latin typeface="Tw Cen MT"/>
              </a:rPr>
              <a:t> • </a:t>
            </a:r>
            <a:r>
              <a:rPr lang="en-US" sz="1800" dirty="0" smtClean="0">
                <a:latin typeface="Tw Cen MT" pitchFamily="34" charset="0"/>
              </a:rPr>
              <a:t>Pneumatics</a:t>
            </a:r>
          </a:p>
          <a:p>
            <a:pPr marL="393833" lvl="2">
              <a:lnSpc>
                <a:spcPct val="105000"/>
              </a:lnSpc>
              <a:spcBef>
                <a:spcPts val="600"/>
              </a:spcBef>
            </a:pPr>
            <a:endParaRPr lang="en-US" sz="1800" b="1" i="1" dirty="0">
              <a:latin typeface="Tw Cen MT" pitchFamily="34" charset="0"/>
            </a:endParaRPr>
          </a:p>
          <a:p>
            <a:pPr marL="182880" lvl="1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i="1" dirty="0" smtClean="0">
                <a:latin typeface="Tw Cen MT" pitchFamily="34" charset="0"/>
              </a:rPr>
              <a:t>Sensors </a:t>
            </a:r>
            <a:r>
              <a:rPr lang="en-US" sz="1800" dirty="0" smtClean="0">
                <a:latin typeface="Tw Cen MT" pitchFamily="34" charset="0"/>
              </a:rPr>
              <a:t>– tell the robot about the world around it</a:t>
            </a:r>
          </a:p>
          <a:p>
            <a:pPr marL="182880" lvl="1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800" dirty="0" smtClean="0">
              <a:latin typeface="Tw Cen MT" pitchFamily="34" charset="0"/>
            </a:endParaRPr>
          </a:p>
          <a:p>
            <a:pPr marL="182880" lvl="1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i="1" dirty="0" smtClean="0">
                <a:latin typeface="Tw Cen MT" pitchFamily="34" charset="0"/>
              </a:rPr>
              <a:t>Controller</a:t>
            </a:r>
            <a:r>
              <a:rPr lang="en-US" sz="1800" dirty="0" smtClean="0">
                <a:latin typeface="Tw Cen MT" pitchFamily="34" charset="0"/>
              </a:rPr>
              <a:t> – the robot’s brain</a:t>
            </a:r>
            <a:endParaRPr lang="en-US" sz="1800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5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58510"/>
            <a:ext cx="1049680" cy="937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858" y="285750"/>
            <a:ext cx="8534400" cy="3874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800" b="1" dirty="0" smtClean="0">
                <a:latin typeface="Tw Cen MT" pitchFamily="34" charset="0"/>
              </a:rPr>
              <a:t>Robot hardware</a:t>
            </a:r>
            <a:endParaRPr lang="en-US" sz="2400" b="1" i="1" dirty="0" smtClean="0">
              <a:latin typeface="Tw Cen MT" pitchFamily="34" charset="0"/>
            </a:endParaRPr>
          </a:p>
          <a:p>
            <a:pPr marL="182880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i="1" dirty="0" smtClean="0">
                <a:latin typeface="Tw Cen MT" pitchFamily="34" charset="0"/>
              </a:rPr>
              <a:t>Effectors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1800" dirty="0" smtClean="0">
                <a:latin typeface="Tw Cen MT" pitchFamily="34" charset="0"/>
              </a:rPr>
              <a:t>– allow the robot</a:t>
            </a:r>
            <a:br>
              <a:rPr lang="en-US" sz="1800" dirty="0" smtClean="0">
                <a:latin typeface="Tw Cen MT" pitchFamily="34" charset="0"/>
              </a:rPr>
            </a:br>
            <a:r>
              <a:rPr lang="en-US" sz="1800" dirty="0" smtClean="0">
                <a:latin typeface="Tw Cen MT" pitchFamily="34" charset="0"/>
              </a:rPr>
              <a:t>to take an action, e.g.:</a:t>
            </a:r>
          </a:p>
          <a:p>
            <a:pPr marL="1364375" lvl="3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i="1" dirty="0" smtClean="0">
                <a:latin typeface="Tw Cen MT" pitchFamily="34" charset="0"/>
              </a:rPr>
              <a:t>Move</a:t>
            </a:r>
          </a:p>
          <a:p>
            <a:pPr marL="1364375" lvl="3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800" dirty="0" smtClean="0">
              <a:latin typeface="Tw Cen MT" pitchFamily="34" charset="0"/>
            </a:endParaRPr>
          </a:p>
          <a:p>
            <a:pPr marL="1364375" lvl="3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i="1" dirty="0" smtClean="0">
                <a:latin typeface="Tw Cen MT" pitchFamily="34" charset="0"/>
              </a:rPr>
              <a:t>Grasp</a:t>
            </a:r>
          </a:p>
          <a:p>
            <a:pPr marL="1364375" lvl="3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800" dirty="0" smtClean="0">
              <a:latin typeface="Tw Cen MT" pitchFamily="34" charset="0"/>
            </a:endParaRPr>
          </a:p>
          <a:p>
            <a:pPr marL="1364375" lvl="3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i="1" dirty="0" smtClean="0">
                <a:latin typeface="Tw Cen MT" pitchFamily="34" charset="0"/>
              </a:rPr>
              <a:t>Touch</a:t>
            </a:r>
          </a:p>
          <a:p>
            <a:pPr marL="1364375" lvl="3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800" dirty="0" smtClean="0">
              <a:latin typeface="Tw Cen MT" pitchFamily="34" charset="0"/>
            </a:endParaRPr>
          </a:p>
          <a:p>
            <a:pPr marL="1364375" lvl="3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i="1" dirty="0" smtClean="0">
                <a:latin typeface="Tw Cen MT" pitchFamily="34" charset="0"/>
              </a:rPr>
              <a:t>Talk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122" y="1114095"/>
            <a:ext cx="1714181" cy="129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082552"/>
            <a:ext cx="1295400" cy="2064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899" y="3181350"/>
            <a:ext cx="2300001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066433"/>
            <a:ext cx="1548165" cy="14707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619130"/>
            <a:ext cx="700408" cy="12507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972" y="4227613"/>
            <a:ext cx="793855" cy="793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r="25290"/>
          <a:stretch/>
        </p:blipFill>
        <p:spPr>
          <a:xfrm>
            <a:off x="4029489" y="3592054"/>
            <a:ext cx="1006018" cy="11179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"/>
            <a:ext cx="2628418" cy="24917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477" y="165588"/>
            <a:ext cx="1534246" cy="1460869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2362200" y="1771500"/>
            <a:ext cx="48692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62200" y="2508880"/>
            <a:ext cx="2438400" cy="5736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378127" y="3257550"/>
            <a:ext cx="2667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171699" y="3947134"/>
            <a:ext cx="76200" cy="2038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33294"/>
            <a:ext cx="1066800" cy="14223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1" y="3842666"/>
            <a:ext cx="1302284" cy="867321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533400" y="819150"/>
            <a:ext cx="1143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7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858" y="285750"/>
            <a:ext cx="8534400" cy="38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800" b="1" dirty="0" smtClean="0">
                <a:latin typeface="Tw Cen MT" pitchFamily="34" charset="0"/>
              </a:rPr>
              <a:t>Robot hardware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1800" dirty="0" smtClean="0">
                <a:latin typeface="Tw Cen MT" pitchFamily="34" charset="0"/>
              </a:rPr>
              <a:t>Robots generally have:</a:t>
            </a:r>
          </a:p>
          <a:p>
            <a:pPr marL="182880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i="1" dirty="0" smtClean="0">
                <a:latin typeface="Tw Cen MT" pitchFamily="34" charset="0"/>
              </a:rPr>
              <a:t>Effectors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1800" dirty="0" smtClean="0">
                <a:latin typeface="Tw Cen MT" pitchFamily="34" charset="0"/>
              </a:rPr>
              <a:t>– allow the robot</a:t>
            </a:r>
            <a:br>
              <a:rPr lang="en-US" sz="1800" dirty="0" smtClean="0">
                <a:latin typeface="Tw Cen MT" pitchFamily="34" charset="0"/>
              </a:rPr>
            </a:br>
            <a:r>
              <a:rPr lang="en-US" sz="1800" dirty="0" smtClean="0">
                <a:latin typeface="Tw Cen MT" pitchFamily="34" charset="0"/>
              </a:rPr>
              <a:t>to take an action</a:t>
            </a:r>
          </a:p>
          <a:p>
            <a:pPr marL="182880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i="1" dirty="0">
                <a:latin typeface="Tw Cen MT" pitchFamily="34" charset="0"/>
              </a:rPr>
              <a:t>Actuators </a:t>
            </a:r>
            <a:r>
              <a:rPr lang="en-US" sz="1800" dirty="0">
                <a:latin typeface="Tw Cen MT" pitchFamily="34" charset="0"/>
              </a:rPr>
              <a:t>– mechanisms </a:t>
            </a:r>
            <a:r>
              <a:rPr lang="en-US" sz="1800" dirty="0" smtClean="0">
                <a:latin typeface="Tw Cen MT" pitchFamily="34" charset="0"/>
              </a:rPr>
              <a:t>that</a:t>
            </a:r>
            <a:br>
              <a:rPr lang="en-US" sz="1800" dirty="0" smtClean="0">
                <a:latin typeface="Tw Cen MT" pitchFamily="34" charset="0"/>
              </a:rPr>
            </a:br>
            <a:r>
              <a:rPr lang="en-US" sz="1800" dirty="0" smtClean="0">
                <a:latin typeface="Tw Cen MT" pitchFamily="34" charset="0"/>
              </a:rPr>
              <a:t>drive </a:t>
            </a:r>
            <a:r>
              <a:rPr lang="en-US" sz="1800" dirty="0">
                <a:latin typeface="Tw Cen MT" pitchFamily="34" charset="0"/>
              </a:rPr>
              <a:t>the effectors, e.g.:</a:t>
            </a:r>
          </a:p>
          <a:p>
            <a:pPr marL="970544" lvl="3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>
                <a:latin typeface="Tw Cen MT" pitchFamily="34" charset="0"/>
              </a:rPr>
              <a:t>Motors / servos</a:t>
            </a:r>
          </a:p>
          <a:p>
            <a:pPr marL="970544" lvl="3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 smtClean="0">
                <a:latin typeface="Tw Cen MT" pitchFamily="34" charset="0"/>
              </a:rPr>
              <a:t>Hydraulics</a:t>
            </a:r>
          </a:p>
          <a:p>
            <a:pPr marL="970544" lvl="3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 smtClean="0">
                <a:latin typeface="Tw Cen MT" pitchFamily="34" charset="0"/>
              </a:rPr>
              <a:t>Pneumatics</a:t>
            </a:r>
            <a:endParaRPr lang="en-US" sz="1800" dirty="0">
              <a:latin typeface="Tw Cen MT" pitchFamily="34" charset="0"/>
            </a:endParaRPr>
          </a:p>
          <a:p>
            <a:pPr marL="182880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800" dirty="0" smtClean="0">
              <a:latin typeface="Tw Cen MT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390" y="1868829"/>
            <a:ext cx="2654167" cy="16898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395660"/>
            <a:ext cx="2027899" cy="27038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6" y="126597"/>
            <a:ext cx="1582616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126597"/>
            <a:ext cx="1989589" cy="1759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1" r="57531"/>
          <a:stretch/>
        </p:blipFill>
        <p:spPr>
          <a:xfrm>
            <a:off x="7340409" y="159633"/>
            <a:ext cx="1505558" cy="1017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270613"/>
            <a:ext cx="1035825" cy="8977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510" y="3867150"/>
            <a:ext cx="2347336" cy="11255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90" y="3747592"/>
            <a:ext cx="1666873" cy="1340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57990"/>
            <a:ext cx="817453" cy="65592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2421038" y="3252292"/>
            <a:ext cx="4273062" cy="6148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67987" y="3675920"/>
            <a:ext cx="106101" cy="2291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895600" y="2571750"/>
            <a:ext cx="581145" cy="25228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9" y="2720849"/>
            <a:ext cx="1021999" cy="840310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507408" y="1938460"/>
            <a:ext cx="1321392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triped Right Arrow 2"/>
          <p:cNvSpPr/>
          <p:nvPr/>
        </p:nvSpPr>
        <p:spPr>
          <a:xfrm>
            <a:off x="6975532" y="514350"/>
            <a:ext cx="489204" cy="2423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riped Right Arrow 17"/>
          <p:cNvSpPr/>
          <p:nvPr/>
        </p:nvSpPr>
        <p:spPr>
          <a:xfrm rot="7319992">
            <a:off x="5293680" y="2022350"/>
            <a:ext cx="489204" cy="2423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0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19414"/>
            <a:ext cx="1669381" cy="15859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0858" y="285750"/>
            <a:ext cx="2869542" cy="3547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800" b="1" dirty="0" smtClean="0">
                <a:latin typeface="Tw Cen MT" pitchFamily="34" charset="0"/>
              </a:rPr>
              <a:t>Robot hardware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1800" dirty="0" smtClean="0">
                <a:latin typeface="Tw Cen MT" pitchFamily="34" charset="0"/>
              </a:rPr>
              <a:t>Robots generally have:</a:t>
            </a:r>
          </a:p>
          <a:p>
            <a:pPr marL="182880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i="1" dirty="0" smtClean="0">
                <a:latin typeface="Tw Cen MT" pitchFamily="34" charset="0"/>
              </a:rPr>
              <a:t>Effectors</a:t>
            </a:r>
            <a:r>
              <a:rPr lang="en-US" sz="1800" dirty="0" smtClean="0">
                <a:latin typeface="Tw Cen MT" pitchFamily="34" charset="0"/>
              </a:rPr>
              <a:t> – allow the robot to take an action</a:t>
            </a:r>
          </a:p>
          <a:p>
            <a:pPr marL="182880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i="1" dirty="0">
                <a:latin typeface="Tw Cen MT" pitchFamily="34" charset="0"/>
              </a:rPr>
              <a:t>Actuators </a:t>
            </a:r>
            <a:r>
              <a:rPr lang="en-US" sz="1800" dirty="0">
                <a:latin typeface="Tw Cen MT" pitchFamily="34" charset="0"/>
              </a:rPr>
              <a:t>– mechanisms </a:t>
            </a:r>
            <a:r>
              <a:rPr lang="en-US" sz="1800" dirty="0" smtClean="0">
                <a:latin typeface="Tw Cen MT" pitchFamily="34" charset="0"/>
              </a:rPr>
              <a:t>that drive </a:t>
            </a:r>
            <a:r>
              <a:rPr lang="en-US" sz="1800" dirty="0">
                <a:latin typeface="Tw Cen MT" pitchFamily="34" charset="0"/>
              </a:rPr>
              <a:t>the </a:t>
            </a:r>
            <a:r>
              <a:rPr lang="en-US" sz="1800" dirty="0" smtClean="0">
                <a:latin typeface="Tw Cen MT" pitchFamily="34" charset="0"/>
              </a:rPr>
              <a:t>effectors</a:t>
            </a:r>
            <a:endParaRPr lang="en-US" sz="1800" dirty="0">
              <a:latin typeface="Tw Cen MT" pitchFamily="34" charset="0"/>
            </a:endParaRPr>
          </a:p>
          <a:p>
            <a:pPr marL="182880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i="1" dirty="0" smtClean="0">
                <a:latin typeface="Tw Cen MT" pitchFamily="34" charset="0"/>
              </a:rPr>
              <a:t>Sensors </a:t>
            </a:r>
            <a:r>
              <a:rPr lang="en-US" sz="1800" dirty="0" smtClean="0">
                <a:latin typeface="Tw Cen MT" pitchFamily="34" charset="0"/>
              </a:rPr>
              <a:t>– allow the robot to know (sense) things about the world</a:t>
            </a:r>
          </a:p>
          <a:p>
            <a:pPr marL="182880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i="1" dirty="0" smtClean="0">
                <a:latin typeface="Tw Cen MT" pitchFamily="34" charset="0"/>
              </a:rPr>
              <a:t>Controller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268156"/>
            <a:ext cx="3643374" cy="480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46" y="209550"/>
            <a:ext cx="1822003" cy="1888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673" y="2465018"/>
            <a:ext cx="2000128" cy="200012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06104" y="1153725"/>
            <a:ext cx="1117896" cy="427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9356" y="1809750"/>
            <a:ext cx="1117896" cy="427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4800" y="2465018"/>
            <a:ext cx="1117896" cy="427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6426" y="3402293"/>
            <a:ext cx="1117896" cy="427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4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85750"/>
            <a:ext cx="8534400" cy="4873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800" b="1" dirty="0" smtClean="0">
                <a:latin typeface="Tw Cen MT" pitchFamily="34" charset="0"/>
              </a:rPr>
              <a:t>iRobot </a:t>
            </a:r>
            <a:r>
              <a:rPr lang="en-US" sz="2800" b="1" i="1" dirty="0" smtClean="0">
                <a:latin typeface="Tw Cen MT" pitchFamily="34" charset="0"/>
              </a:rPr>
              <a:t>Create</a:t>
            </a:r>
            <a:r>
              <a:rPr lang="en-US" sz="2800" b="1" dirty="0" smtClean="0">
                <a:latin typeface="Tw Cen MT" pitchFamily="34" charset="0"/>
              </a:rPr>
              <a:t> hardware</a:t>
            </a:r>
          </a:p>
          <a:p>
            <a:pPr marL="182880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b="1" i="1" dirty="0" smtClean="0">
                <a:latin typeface="Tw Cen MT" pitchFamily="34" charset="0"/>
              </a:rPr>
              <a:t>Effectors</a:t>
            </a:r>
            <a:r>
              <a:rPr lang="en-US" dirty="0">
                <a:latin typeface="Tw Cen MT" pitchFamily="34" charset="0"/>
              </a:rPr>
              <a:t> </a:t>
            </a:r>
            <a:r>
              <a:rPr lang="en-US" dirty="0" smtClean="0">
                <a:latin typeface="Tw Cen MT" pitchFamily="34" charset="0"/>
              </a:rPr>
              <a:t>– 3 wheels, 1 speaker, 3 lights, output ports that send signals</a:t>
            </a:r>
          </a:p>
          <a:p>
            <a:pPr marL="182880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b="1" i="1" dirty="0" smtClean="0">
                <a:latin typeface="Tw Cen MT" pitchFamily="34" charset="0"/>
              </a:rPr>
              <a:t>Actuators</a:t>
            </a:r>
            <a:r>
              <a:rPr lang="en-US" dirty="0" smtClean="0">
                <a:latin typeface="Tw Cen MT" pitchFamily="34" charset="0"/>
              </a:rPr>
              <a:t>:</a:t>
            </a:r>
          </a:p>
          <a:p>
            <a:pPr marL="576711" lvl="1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Tw Cen MT" pitchFamily="34" charset="0"/>
              </a:rPr>
              <a:t>2 independent motors</a:t>
            </a:r>
          </a:p>
          <a:p>
            <a:pPr marL="576711" lvl="1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Tw Cen MT" pitchFamily="34" charset="0"/>
              </a:rPr>
              <a:t>Battery power</a:t>
            </a:r>
          </a:p>
          <a:p>
            <a:pPr marL="182880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b="1" i="1" dirty="0" smtClean="0">
                <a:latin typeface="Tw Cen MT" pitchFamily="34" charset="0"/>
              </a:rPr>
              <a:t>Sensors</a:t>
            </a:r>
            <a:r>
              <a:rPr lang="en-US" dirty="0" smtClean="0">
                <a:latin typeface="Tw Cen MT" pitchFamily="34" charset="0"/>
              </a:rPr>
              <a:t>:</a:t>
            </a:r>
          </a:p>
          <a:p>
            <a:pPr marL="576711" lvl="1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Tw Cen MT" pitchFamily="34" charset="0"/>
              </a:rPr>
              <a:t>2 touch (bump)</a:t>
            </a:r>
          </a:p>
          <a:p>
            <a:pPr marL="576711" lvl="1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latin typeface="Tw Cen MT" pitchFamily="34" charset="0"/>
              </a:rPr>
              <a:t>3 buttons</a:t>
            </a:r>
          </a:p>
          <a:p>
            <a:pPr marL="576711" lvl="1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Tw Cen MT" pitchFamily="34" charset="0"/>
              </a:rPr>
              <a:t>3 wheel-drop sensors</a:t>
            </a:r>
          </a:p>
          <a:p>
            <a:pPr marL="576711" lvl="1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Tw Cen MT" pitchFamily="34" charset="0"/>
              </a:rPr>
              <a:t>4 active IR cliff sensors</a:t>
            </a:r>
          </a:p>
          <a:p>
            <a:pPr marL="576711" lvl="1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Tw Cen MT" pitchFamily="34" charset="0"/>
              </a:rPr>
              <a:t>1 passive IR receiver</a:t>
            </a:r>
          </a:p>
          <a:p>
            <a:pPr marL="576711" lvl="1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Tw Cen MT" pitchFamily="34" charset="0"/>
              </a:rPr>
              <a:t>2 wheel encoders</a:t>
            </a:r>
          </a:p>
          <a:p>
            <a:pPr marL="576711" lvl="1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Tw Cen MT" pitchFamily="34" charset="0"/>
              </a:rPr>
              <a:t>And more!</a:t>
            </a:r>
            <a:endParaRPr lang="en-US" dirty="0">
              <a:latin typeface="Tw Cen MT" pitchFamily="34" charset="0"/>
            </a:endParaRPr>
          </a:p>
          <a:p>
            <a:pPr marL="679581" lvl="1" indent="-28575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400" dirty="0" smtClean="0">
              <a:latin typeface="Tw Cen M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76350"/>
            <a:ext cx="1778812" cy="1778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246084"/>
            <a:ext cx="1951443" cy="166730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1654"/>
            <a:ext cx="2779066" cy="44386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786712" y="1123950"/>
            <a:ext cx="429501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81400" y="1123950"/>
            <a:ext cx="698747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191000" y="1123950"/>
            <a:ext cx="685800" cy="990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09800" y="2000250"/>
            <a:ext cx="1676400" cy="16383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209800" y="2000250"/>
            <a:ext cx="1130053" cy="6477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752600" y="2165756"/>
            <a:ext cx="2057400" cy="8175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70622" y="3360447"/>
            <a:ext cx="353578" cy="50670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767710" y="3360447"/>
            <a:ext cx="1042290" cy="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819400" y="3638550"/>
            <a:ext cx="520453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819400" y="3486150"/>
            <a:ext cx="793626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651187" y="1657350"/>
            <a:ext cx="961839" cy="2286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438400" y="4079736"/>
            <a:ext cx="641226" cy="2446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010400" y="3896925"/>
            <a:ext cx="548062" cy="427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924800" y="3896925"/>
            <a:ext cx="548062" cy="427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5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028767"/>
            <a:ext cx="1592918" cy="15929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017" y="2495550"/>
            <a:ext cx="2433166" cy="24331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859"/>
            <a:ext cx="2513048" cy="188478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71751"/>
            <a:ext cx="6266406" cy="2334058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7651842" y="2458173"/>
            <a:ext cx="196758" cy="118037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752600" y="1885949"/>
            <a:ext cx="152400" cy="1162413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743200" y="79309"/>
            <a:ext cx="4343400" cy="1770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Your Python program uses the    create   library.  It supplies methods that send commands: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to your laptop’s Bluetooth radio,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then to the BAM on the Create,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then to the </a:t>
            </a:r>
            <a:r>
              <a:rPr lang="en-US" dirty="0" err="1" smtClean="0"/>
              <a:t>Create’s</a:t>
            </a:r>
            <a:r>
              <a:rPr lang="en-US" dirty="0" smtClean="0"/>
              <a:t> controller.</a:t>
            </a:r>
          </a:p>
          <a:p>
            <a:r>
              <a:rPr lang="en-US" dirty="0" smtClean="0"/>
              <a:t>Ditto for the reverse path.</a:t>
            </a:r>
            <a:endParaRPr lang="en-US" dirty="0"/>
          </a:p>
        </p:txBody>
      </p:sp>
      <p:sp>
        <p:nvSpPr>
          <p:cNvPr id="13" name="Circular Arrow 12"/>
          <p:cNvSpPr/>
          <p:nvPr/>
        </p:nvSpPr>
        <p:spPr>
          <a:xfrm>
            <a:off x="304800" y="1962643"/>
            <a:ext cx="797638" cy="1136432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52600" y="1733550"/>
            <a:ext cx="5410200" cy="30480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15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1" y="57150"/>
            <a:ext cx="3748708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66750"/>
            <a:ext cx="2895600" cy="190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81318"/>
            <a:ext cx="32480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47950"/>
            <a:ext cx="32480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2948281"/>
            <a:ext cx="2333625" cy="153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370273" y="438150"/>
            <a:ext cx="2666999" cy="16542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As usual,    </a:t>
            </a:r>
            <a:r>
              <a:rPr lang="en-US" b="1" i="1" dirty="0" smtClean="0"/>
              <a:t>use the dot trick     </a:t>
            </a:r>
            <a:r>
              <a:rPr lang="en-US" dirty="0" smtClean="0"/>
              <a:t>to learn the methods in the Create class.  This slide highlights a few particularly useful methods.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85801" y="438150"/>
            <a:ext cx="3657599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109590" y="1162050"/>
            <a:ext cx="1524000" cy="152400"/>
          </a:xfrm>
          <a:prstGeom prst="round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04800" y="2866479"/>
            <a:ext cx="1066800" cy="162471"/>
          </a:xfrm>
          <a:prstGeom prst="round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140894" y="999235"/>
            <a:ext cx="1355825" cy="152400"/>
          </a:xfrm>
          <a:prstGeom prst="round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194526" y="666749"/>
            <a:ext cx="1887040" cy="176061"/>
          </a:xfrm>
          <a:prstGeom prst="round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172200" y="1978091"/>
            <a:ext cx="1143000" cy="136459"/>
          </a:xfrm>
          <a:prstGeom prst="round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905131" y="3555838"/>
            <a:ext cx="1066800" cy="162471"/>
          </a:xfrm>
          <a:prstGeom prst="round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81000" y="3759947"/>
            <a:ext cx="2743200" cy="162471"/>
          </a:xfrm>
          <a:prstGeom prst="round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810000" y="2666877"/>
            <a:ext cx="762000" cy="162471"/>
          </a:xfrm>
          <a:prstGeom prst="round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848343" y="4084889"/>
            <a:ext cx="762000" cy="162471"/>
          </a:xfrm>
          <a:prstGeom prst="round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676531" y="3922418"/>
            <a:ext cx="762000" cy="162471"/>
          </a:xfrm>
          <a:prstGeom prst="round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870186" y="3759947"/>
            <a:ext cx="549414" cy="162471"/>
          </a:xfrm>
          <a:prstGeom prst="round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76200" y="133350"/>
            <a:ext cx="35052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00012" y="285750"/>
            <a:ext cx="585789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0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248</Words>
  <Application>Microsoft Office PowerPoint</Application>
  <PresentationFormat>On-screen Show (16:9)</PresentationFormat>
  <Paragraphs>59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Mutchler, David C</dc:creator>
  <cp:lastModifiedBy>David Mutchler</cp:lastModifiedBy>
  <cp:revision>54</cp:revision>
  <dcterms:created xsi:type="dcterms:W3CDTF">2006-08-16T00:00:00Z</dcterms:created>
  <dcterms:modified xsi:type="dcterms:W3CDTF">2013-03-13T01:30:36Z</dcterms:modified>
</cp:coreProperties>
</file>